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0" r:id="rId3"/>
    <p:sldId id="276" r:id="rId4"/>
    <p:sldId id="275" r:id="rId5"/>
    <p:sldId id="274" r:id="rId6"/>
    <p:sldId id="273" r:id="rId7"/>
    <p:sldId id="271" r:id="rId8"/>
    <p:sldId id="272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CCFF99"/>
    <a:srgbClr val="FF330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247" y="53"/>
      </p:cViewPr>
      <p:guideLst>
        <p:guide orient="horz" pos="218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6F0D-BE3D-4FE2-B740-0E61940E960A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9E44-1B61-4DDC-B474-91370A5102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6755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6F0D-BE3D-4FE2-B740-0E61940E960A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9E44-1B61-4DDC-B474-91370A5102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721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6F0D-BE3D-4FE2-B740-0E61940E960A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9E44-1B61-4DDC-B474-91370A5102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0067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F366-6BC1-4A8D-BBA8-FB47AA9991C2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9C03-1362-4634-9181-0E3AD31700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17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F366-6BC1-4A8D-BBA8-FB47AA9991C2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9C03-1362-4634-9181-0E3AD31700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097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F366-6BC1-4A8D-BBA8-FB47AA9991C2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9C03-1362-4634-9181-0E3AD31700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2611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F366-6BC1-4A8D-BBA8-FB47AA9991C2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9C03-1362-4634-9181-0E3AD31700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0173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F366-6BC1-4A8D-BBA8-FB47AA9991C2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9C03-1362-4634-9181-0E3AD31700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9035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F366-6BC1-4A8D-BBA8-FB47AA9991C2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9C03-1362-4634-9181-0E3AD31700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2309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F366-6BC1-4A8D-BBA8-FB47AA9991C2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9C03-1362-4634-9181-0E3AD31700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07656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F366-6BC1-4A8D-BBA8-FB47AA9991C2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9C03-1362-4634-9181-0E3AD31700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057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6F0D-BE3D-4FE2-B740-0E61940E960A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9E44-1B61-4DDC-B474-91370A5102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4350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beszúrásáhhiz kattintshin az ikhinra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F366-6BC1-4A8D-BBA8-FB47AA9991C2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9C03-1362-4634-9181-0E3AD31700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3695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F366-6BC1-4A8D-BBA8-FB47AA9991C2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9C03-1362-4634-9181-0E3AD31700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20440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F366-6BC1-4A8D-BBA8-FB47AA9991C2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9C03-1362-4634-9181-0E3AD31700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081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6F0D-BE3D-4FE2-B740-0E61940E960A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9E44-1B61-4DDC-B474-91370A5102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794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6F0D-BE3D-4FE2-B740-0E61940E960A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9E44-1B61-4DDC-B474-91370A5102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2419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6F0D-BE3D-4FE2-B740-0E61940E960A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9E44-1B61-4DDC-B474-91370A5102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3095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6F0D-BE3D-4FE2-B740-0E61940E960A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9E44-1B61-4DDC-B474-91370A5102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8777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6F0D-BE3D-4FE2-B740-0E61940E960A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9E44-1B61-4DDC-B474-91370A5102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061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6F0D-BE3D-4FE2-B740-0E61940E960A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9E44-1B61-4DDC-B474-91370A5102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031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beszúrásáhhiz kattintshin az ikhinra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6F0D-BE3D-4FE2-B740-0E61940E960A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9E44-1B61-4DDC-B474-91370A5102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579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F6F0D-BE3D-4FE2-B740-0E61940E960A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19E44-1B61-4DDC-B474-91370A5102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336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DF366-6BC1-4A8D-BBA8-FB47AA9991C2}" type="datetimeFigureOut">
              <a:rPr lang="hu-HU" smtClean="0"/>
              <a:t>2024. 06. 15.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E9C03-1362-4634-9181-0E3AD31700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568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-fL_faPKqI" TargetMode="External"/><Relationship Id="rId2" Type="http://schemas.openxmlformats.org/officeDocument/2006/relationships/hyperlink" Target="http://www.analizisoktatas.hu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youtu.be/TM80u_-D28Q" TargetMode="External"/><Relationship Id="rId4" Type="http://schemas.openxmlformats.org/officeDocument/2006/relationships/hyperlink" Target="https://youtu.be/jJU3kQpMgdo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>
            <a:extLst>
              <a:ext uri="{FF2B5EF4-FFF2-40B4-BE49-F238E27FC236}">
                <a16:creationId xmlns:a16="http://schemas.microsoft.com/office/drawing/2014/main" id="{1BC1A456-EF00-4ABA-A921-D99BF89A2242}"/>
              </a:ext>
            </a:extLst>
          </p:cNvPr>
          <p:cNvSpPr txBox="1"/>
          <p:nvPr/>
        </p:nvSpPr>
        <p:spPr>
          <a:xfrm>
            <a:off x="533400" y="0"/>
            <a:ext cx="1069412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Varga János mérnöktanár weblapján (picaso.hu) található állítás szerint </a:t>
            </a:r>
            <a:r>
              <a:rPr lang="hu-HU" sz="2800" b="1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az exponenciális hatványfüggvények </a:t>
            </a:r>
            <a:r>
              <a:rPr lang="hu-HU" sz="28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deriváltját</a:t>
            </a:r>
            <a:r>
              <a:rPr lang="hu-HU" sz="28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megkapjuk oly módon is, hogy előbb exponenciális függvényként, majd hatvány függvényként deriváljuk, és a két eredményt összeadjuk.</a:t>
            </a:r>
            <a:endParaRPr lang="hu-HU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7CF6ADAB-A852-DA02-89C0-2402493012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327" y="2108967"/>
            <a:ext cx="9291346" cy="4439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210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:a16="http://schemas.microsoft.com/office/drawing/2014/main" id="{7864E759-FECD-F705-868B-228B9CC7105C}"/>
              </a:ext>
            </a:extLst>
          </p:cNvPr>
          <p:cNvSpPr txBox="1"/>
          <p:nvPr/>
        </p:nvSpPr>
        <p:spPr>
          <a:xfrm>
            <a:off x="0" y="1"/>
            <a:ext cx="121920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hu-HU" sz="4000" b="1" dirty="0">
              <a:solidFill>
                <a:srgbClr val="FF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hu-HU" sz="40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Exponenciális hatványfüggvény deriválási tétele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hu-HU" sz="4800" b="1" dirty="0">
              <a:solidFill>
                <a:srgbClr val="FF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hu-HU" sz="48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Exponenciális hatványfüggvény deriváltja megegyezik a függvény </a:t>
            </a:r>
            <a:r>
              <a:rPr lang="hu-HU" sz="4800" b="1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exponenciális</a:t>
            </a:r>
            <a:r>
              <a:rPr lang="hu-HU" sz="48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illetve </a:t>
            </a:r>
            <a:r>
              <a:rPr lang="hu-HU" sz="4800" b="1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hatványfüggvényként</a:t>
            </a:r>
            <a:r>
              <a:rPr lang="hu-HU" sz="48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való deriváltjainak összegével.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hu-HU" sz="4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hu-H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8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7864E759-FECD-F705-868B-228B9CC7105C}"/>
                  </a:ext>
                </a:extLst>
              </p:cNvPr>
              <p:cNvSpPr txBox="1"/>
              <p:nvPr/>
            </p:nvSpPr>
            <p:spPr>
              <a:xfrm>
                <a:off x="0" y="1"/>
                <a:ext cx="12192000" cy="7975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hu-HU" sz="4800" dirty="0">
                    <a:effectLst/>
                    <a:highlight>
                      <a:srgbClr val="CCFF99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Ennek a módszernek </a:t>
                </a:r>
                <a:r>
                  <a:rPr lang="hu-HU" sz="4800" u="sng" dirty="0">
                    <a:effectLst/>
                    <a:highlight>
                      <a:srgbClr val="CCFF99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előnye</a:t>
                </a:r>
                <a:r>
                  <a:rPr lang="hu-HU" sz="4800" dirty="0">
                    <a:effectLst/>
                    <a:highlight>
                      <a:srgbClr val="CCFF99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hogy 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hu-HU" sz="2200" dirty="0">
                  <a:effectLst/>
                  <a:highlight>
                    <a:srgbClr val="CCFF99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buFont typeface="Symbol" panose="05050102010706020507" pitchFamily="18" charset="2"/>
                  <a:buChar char=""/>
                  <a:tabLst>
                    <a:tab pos="457200" algn="l"/>
                  </a:tabLst>
                </a:pPr>
                <a:r>
                  <a:rPr lang="hu-HU" sz="2400" i="1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nem igényli újabb szabály ismeretét</a:t>
                </a:r>
                <a:r>
                  <a:rPr lang="hu-HU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/megtanulását, hanem a </a:t>
                </a:r>
                <a:r>
                  <a:rPr lang="hu-HU" sz="2400" b="1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már meglévő tudásra </a:t>
                </a:r>
                <a:r>
                  <a:rPr lang="hu-HU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–csupán az exponenciális-, illetve hatványfüggvény deriválási szabályának ismeretére– </a:t>
                </a:r>
                <a:r>
                  <a:rPr lang="hu-HU" sz="2400" b="1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épít </a:t>
                </a:r>
                <a:br>
                  <a:rPr lang="hu-HU" sz="2400" b="1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r>
                  <a:rPr lang="hu-HU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(egyszerűbb feladatoknál – </a:t>
                </a:r>
                <a:r>
                  <a:rPr lang="hu-H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pl.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b="1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400" b="1" i="1" smtClean="0">
                            <a:effectLst/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hu-HU" sz="2400" b="1" i="1" smtClean="0">
                            <a:effectLst/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hu-HU" sz="2400" b="1" i="1" smtClean="0">
                            <a:effectLst/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hu-HU" sz="2400" b="1" i="1" smtClean="0">
                            <a:effectLst/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hu-H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400" b="1" i="1" smtClean="0">
                            <a:latin typeface="Cambria Math" panose="02040503050406030204" pitchFamily="18" charset="0"/>
                          </a:rPr>
                          <m:t>𝒔𝒊𝒏𝒙</m:t>
                        </m:r>
                      </m:e>
                      <m:sup>
                        <m:r>
                          <a:rPr lang="hu-HU" sz="2400" b="1" i="1" smtClean="0">
                            <a:latin typeface="Cambria Math" panose="02040503050406030204" pitchFamily="18" charset="0"/>
                          </a:rPr>
                          <m:t>𝒄𝒐𝒔𝒙</m:t>
                        </m:r>
                      </m:sup>
                    </m:sSup>
                  </m:oMath>
                </a14:m>
                <a:r>
                  <a:rPr lang="hu-H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400" b="1" i="1" smtClean="0">
                            <a:latin typeface="Cambria Math" panose="02040503050406030204" pitchFamily="18" charset="0"/>
                          </a:rPr>
                          <m:t>𝒔𝒉𝒙</m:t>
                        </m:r>
                      </m:e>
                      <m:sup>
                        <m:r>
                          <a:rPr lang="hu-HU" sz="2400" b="1" i="1" smtClean="0">
                            <a:latin typeface="Cambria Math" panose="02040503050406030204" pitchFamily="18" charset="0"/>
                          </a:rPr>
                          <m:t>𝒄𝒉𝒙</m:t>
                        </m:r>
                      </m:sup>
                    </m:sSup>
                  </m:oMath>
                </a14:m>
                <a:r>
                  <a:rPr lang="hu-H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hu-HU" sz="2400" b="1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hu-HU" sz="2400" b="1" i="1" smtClean="0">
                            <a:effectLst/>
                            <a:latin typeface="Cambria Math" panose="02040503050406030204" pitchFamily="18" charset="0"/>
                          </a:rPr>
                          <m:t>𝒙</m:t>
                        </m:r>
                      </m:deg>
                      <m:e>
                        <m:r>
                          <a:rPr lang="hu-HU" sz="2400" b="1" i="1" smtClean="0">
                            <a:effectLst/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hu-H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stb.- még a szorzat deriválási szabályát sem kell ismerni!</a:t>
                </a:r>
                <a:br>
                  <a:rPr lang="hu-HU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endParaRPr lang="hu-HU" sz="2400" dirty="0">
                  <a:effectLst/>
                  <a:highlight>
                    <a:srgbClr val="FFFF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buFont typeface="Symbol" panose="05050102010706020507" pitchFamily="18" charset="2"/>
                  <a:buChar char=""/>
                  <a:tabLst>
                    <a:tab pos="457200" algn="l"/>
                  </a:tabLst>
                </a:pPr>
                <a:r>
                  <a:rPr lang="hu-HU" sz="2400" i="1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nagyon könnyű megjegyezni </a:t>
                </a:r>
                <a:r>
                  <a:rPr lang="hu-HU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(memorizálni), mert szinte érzi az ember, hogy mivel a deriválandó függvény az exponenciális és a hatvány</a:t>
                </a:r>
                <a:r>
                  <a:rPr lang="hu-HU" sz="2400" i="1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hu-HU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függvény tulajdonságait egyaránt magán viseli, ennek a deriválás módjában is meg kell nyilvánulnia</a:t>
                </a:r>
                <a:br>
                  <a:rPr lang="hu-HU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endParaRPr lang="hu-HU" sz="2400" dirty="0">
                  <a:effectLst/>
                  <a:highlight>
                    <a:srgbClr val="FFFF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buFont typeface="Symbol" panose="05050102010706020507" pitchFamily="18" charset="2"/>
                  <a:buChar char=""/>
                  <a:tabLst>
                    <a:tab pos="457200" algn="l"/>
                  </a:tabLst>
                </a:pPr>
                <a:r>
                  <a:rPr lang="hu-HU" sz="2400" i="1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semmilyen trükköt nem kell alkalmazni</a:t>
                </a:r>
                <a:r>
                  <a:rPr lang="hu-HU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hu-H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 Pl.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400" b="1" i="1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hu-HU" sz="2400" b="1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hu-HU" sz="2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hu-HU" sz="2400" b="1" i="1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hu-H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esetén</a:t>
                </a:r>
                <a:br>
                  <a:rPr lang="hu-HU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r>
                  <a:rPr lang="hu-H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1- előbb vesszük mindkét oldal </a:t>
                </a:r>
                <a:r>
                  <a:rPr lang="hu-HU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</a:t>
                </a:r>
                <a:r>
                  <a:rPr lang="hu-H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alapú logaritmusát: </a:t>
                </a:r>
                <a:r>
                  <a:rPr lang="hu-HU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ln</a:t>
                </a:r>
                <a:r>
                  <a:rPr lang="hu-H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y = </a:t>
                </a:r>
                <a:r>
                  <a:rPr lang="hu-HU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ln</a:t>
                </a:r>
                <a:r>
                  <a:rPr lang="hu-H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400" b="0" i="1" smtClean="0">
                            <a:effectLst/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hu-HU" sz="2400" b="0" i="1" smtClean="0">
                            <a:effectLst/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hu-H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:r>
                  <a:rPr lang="hu-HU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x·lnx</a:t>
                </a:r>
                <a:r>
                  <a:rPr lang="hu-H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vagy</a:t>
                </a:r>
                <a:br>
                  <a:rPr lang="hu-HU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r>
                  <a:rPr lang="hu-H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b="1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400" b="1" i="1" smtClean="0">
                            <a:effectLst/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hu-HU" sz="2400" b="1" i="1" smtClean="0">
                            <a:effectLst/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hu-HU" sz="2400" b="1" i="1" smtClean="0">
                            <a:effectLst/>
                            <a:latin typeface="Cambria Math" panose="02040503050406030204" pitchFamily="18" charset="0"/>
                          </a:rPr>
                          <m:t>𝒃</m:t>
                        </m:r>
                      </m:sup>
                    </m:sSup>
                  </m:oMath>
                </a14:m>
                <a:r>
                  <a:rPr lang="hu-HU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hu-H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sSup>
                          <m:sSupPr>
                            <m:ctrlPr>
                              <a:rPr lang="hu-HU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u-HU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hu-HU" sz="2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p>
                        </m:sSup>
                      </m:sup>
                    </m:sSup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hu-HU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400" b="1" i="1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hu-HU" sz="2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hu-HU" sz="2400" b="1" i="1" smtClean="0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hu-HU" sz="2400" b="1" i="1">
                            <a:latin typeface="Cambria Math" panose="02040503050406030204" pitchFamily="18" charset="0"/>
                          </a:rPr>
                          <m:t>𝒍𝒏</m:t>
                        </m:r>
                        <m:r>
                          <a:rPr lang="hu-HU" sz="2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sup>
                    </m:sSup>
                  </m:oMath>
                </a14:m>
                <a:r>
                  <a:rPr lang="hu-H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azonosság alapján a függvényt exponenciális függvénnyé alakítjuk.</a:t>
                </a:r>
                <a:br>
                  <a:rPr lang="hu-H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r>
                  <a:rPr lang="hu-H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Pl.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400" b="1" i="1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hu-HU" sz="2400" b="1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hu-HU" sz="2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hu-HU" sz="2400" b="1" i="1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hu-H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400" b="1" i="1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hu-HU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hu-HU" sz="2400" b="1" i="1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hu-HU" sz="2400" b="1" i="1">
                            <a:latin typeface="Cambria Math" panose="02040503050406030204" pitchFamily="18" charset="0"/>
                          </a:rPr>
                          <m:t>𝒍𝒏𝒙</m:t>
                        </m:r>
                      </m:sup>
                    </m:sSup>
                  </m:oMath>
                </a14:m>
                <a:br>
                  <a:rPr lang="hu-H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endParaRPr lang="hu-HU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hu-HU" sz="24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hu-HU" sz="18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hu-H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7864E759-FECD-F705-868B-228B9CC710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"/>
                <a:ext cx="12192000" cy="7975966"/>
              </a:xfrm>
              <a:prstGeom prst="rect">
                <a:avLst/>
              </a:prstGeom>
              <a:blipFill>
                <a:blip r:embed="rId2"/>
                <a:stretch>
                  <a:fillRect l="-800" t="-1682" r="-40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6350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:a16="http://schemas.microsoft.com/office/drawing/2014/main" id="{7864E759-FECD-F705-868B-228B9CC7105C}"/>
              </a:ext>
            </a:extLst>
          </p:cNvPr>
          <p:cNvSpPr txBox="1"/>
          <p:nvPr/>
        </p:nvSpPr>
        <p:spPr>
          <a:xfrm>
            <a:off x="0" y="1"/>
            <a:ext cx="12192000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hu-HU" sz="2400" b="1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hu-HU" sz="4800" dirty="0">
                <a:effectLst/>
                <a:highlight>
                  <a:srgbClr val="CCFF99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Ennek a módszernek </a:t>
            </a:r>
            <a:r>
              <a:rPr lang="hu-HU" sz="4800" u="sng" dirty="0">
                <a:effectLst/>
                <a:highlight>
                  <a:srgbClr val="CCFF99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előnye</a:t>
            </a:r>
            <a:r>
              <a:rPr lang="hu-HU" sz="4800" dirty="0">
                <a:effectLst/>
                <a:highlight>
                  <a:srgbClr val="CCFF99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hogy </a:t>
            </a:r>
            <a:endParaRPr lang="hu-HU" sz="2200" dirty="0">
              <a:effectLst/>
              <a:highlight>
                <a:srgbClr val="CCFF99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u-HU" sz="2400" i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gyorsabb</a:t>
            </a:r>
            <a:r>
              <a:rPr lang="hu-H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mert kevesebb lépésből áll, nem kell egy 4-5 lépéses eljárást végig csinálni, így a megoldás rövidebb ideig tart!</a:t>
            </a:r>
          </a:p>
          <a:p>
            <a:pPr marL="34290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u-HU" sz="2400" i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egyszerű</a:t>
            </a:r>
            <a:r>
              <a:rPr lang="hu-H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sége (kevesebb lépés, illetve írás) miatt</a:t>
            </a:r>
            <a:r>
              <a:rPr lang="hu-HU" sz="2400" i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kisebb a tévedés lehetősége</a:t>
            </a:r>
            <a:endParaRPr lang="hu-HU" sz="2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hu-HU" sz="2400" i="1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u-HU" sz="2400" i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könnyebb tanítani</a:t>
            </a:r>
          </a:p>
          <a:p>
            <a:pPr lvl="0" algn="just">
              <a:tabLst>
                <a:tab pos="457200" algn="l"/>
              </a:tabLst>
            </a:pPr>
            <a:endParaRPr lang="hu-HU" sz="2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u-HU" sz="2400" i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könnyebb megtanulni</a:t>
            </a:r>
            <a:r>
              <a:rPr lang="hu-H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nem kell sok gyakorlás a bevésődéshez, így tanulási időt is takarítunk meg</a:t>
            </a:r>
            <a:br>
              <a:rPr lang="hu-H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hu-HU" sz="2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u-H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kevesebb szerkesztési munkát igényel pl. jegyzetek, előadás PPT-k, példatárak, honlapok szerkesztésénél, ami jelentős idő/költség megtakarítást okoz</a:t>
            </a:r>
            <a:br>
              <a:rPr lang="hu-H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hu-HU" sz="2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u-HU" sz="24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A többváltozós függvények oktatásakor ennek a módszernek az ismerete könnyebbé teszi a parciális deriválás megértését (abban az értelemben, hogy bizonyos változókat a deriválás során ott is konstansként kell kezelni)</a:t>
            </a: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hu-HU" sz="2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hu-H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hu-H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hu-H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351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>
            <a:extLst>
              <a:ext uri="{FF2B5EF4-FFF2-40B4-BE49-F238E27FC236}">
                <a16:creationId xmlns:a16="http://schemas.microsoft.com/office/drawing/2014/main" id="{1BC1A456-EF00-4ABA-A921-D99BF89A2242}"/>
              </a:ext>
            </a:extLst>
          </p:cNvPr>
          <p:cNvSpPr txBox="1"/>
          <p:nvPr/>
        </p:nvSpPr>
        <p:spPr>
          <a:xfrm>
            <a:off x="1524240" y="205571"/>
            <a:ext cx="9100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Igazoljuk az új módszer helyes voltát! </a:t>
            </a:r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id="{4DF0C352-8448-9A52-FA4C-DA9C89D6D702}"/>
              </a:ext>
            </a:extLst>
          </p:cNvPr>
          <p:cNvSpPr txBox="1"/>
          <p:nvPr/>
        </p:nvSpPr>
        <p:spPr>
          <a:xfrm>
            <a:off x="0" y="974815"/>
            <a:ext cx="106028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4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 „Varga-féle módszer” igazolásához előbb állítsuk elő egy általános exponenciális hatványfüggvény deriváltját a klasszikus módszerrel, majd a fenti technikával is. </a:t>
            </a:r>
          </a:p>
          <a:p>
            <a:pPr algn="just"/>
            <a:endParaRPr lang="hu-HU" sz="2400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r>
              <a:rPr lang="hu-HU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1.Deriválás a KLASSZIKUS módszerrel (LOGARITMIKUS DERIVÁLÁS)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Szövegdoboz 25">
                <a:extLst>
                  <a:ext uri="{FF2B5EF4-FFF2-40B4-BE49-F238E27FC236}">
                    <a16:creationId xmlns:a16="http://schemas.microsoft.com/office/drawing/2014/main" id="{A4CCC24B-E51E-CEF1-E61B-D98B1FB945F3}"/>
                  </a:ext>
                </a:extLst>
              </p:cNvPr>
              <p:cNvSpPr txBox="1"/>
              <p:nvPr/>
            </p:nvSpPr>
            <p:spPr>
              <a:xfrm>
                <a:off x="0" y="2923149"/>
                <a:ext cx="10965053" cy="599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hu-HU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hu-HU" sz="2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hu-HU" sz="24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u-HU" sz="24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hu-HU" sz="24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𝑭</m:t>
                                    </m:r>
                                    <m:r>
                                      <a:rPr lang="hu-HU" sz="24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hu-HU" sz="24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hu-HU" sz="24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u-HU" sz="24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  <m:r>
                                  <a:rPr lang="hu-HU" sz="24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hu-HU" sz="24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hu-HU" sz="24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hu-HU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hu-HU" sz="24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hu-HU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hu-HU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hu-HU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hu-HU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u-HU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hu-HU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  <m:r>
                                  <a:rPr lang="hu-HU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hu-HU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hu-HU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)∙</m:t>
                                </m:r>
                                <m:func>
                                  <m:funcPr>
                                    <m:ctrlPr>
                                      <a:rPr lang="hu-HU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hu-HU" sz="240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lang="hu-HU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𝐹</m:t>
                                    </m:r>
                                    <m:r>
                                      <a:rPr lang="hu-HU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hu-HU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hu-HU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</m:sup>
                            </m:sSup>
                          </m:e>
                        </m:d>
                      </m:e>
                      <m:sup>
                        <m:r>
                          <a:rPr lang="hu-HU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hu-HU" sz="2400" b="1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hu-HU" sz="24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hu-HU" sz="2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hu-HU" sz="2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𝑮</m:t>
                        </m:r>
                        <m:r>
                          <a:rPr lang="hu-HU" sz="2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hu-HU" sz="2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hu-HU" sz="2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)∙</m:t>
                        </m:r>
                        <m:func>
                          <m:funcPr>
                            <m:ctrlPr>
                              <a:rPr lang="hu-HU" sz="2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hu-HU" sz="2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𝒍𝒏</m:t>
                            </m:r>
                          </m:fName>
                          <m:e>
                            <m:r>
                              <a:rPr lang="hu-HU" sz="2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𝑭</m:t>
                            </m:r>
                            <m:r>
                              <a:rPr lang="hu-HU" sz="2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hu-HU" sz="2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hu-HU" sz="2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sup>
                    </m:sSup>
                    <m:r>
                      <a:rPr lang="hu-HU" sz="24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hu-HU" sz="2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hu-HU" sz="2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u-HU" sz="2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𝑮</m:t>
                            </m:r>
                          </m:e>
                          <m:sup>
                            <m:r>
                              <a:rPr lang="hu-HU" sz="2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hu-HU" sz="2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u-HU" sz="2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hu-HU" sz="2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func>
                          <m:funcPr>
                            <m:ctrlPr>
                              <a:rPr lang="hu-HU" sz="2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hu-HU" sz="2400" b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𝐥𝐧</m:t>
                            </m:r>
                          </m:fName>
                          <m:e>
                            <m:r>
                              <a:rPr lang="hu-HU" sz="2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𝑭</m:t>
                            </m:r>
                            <m:d>
                              <m:dPr>
                                <m:ctrlPr>
                                  <a:rPr lang="hu-HU" sz="2400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hu-HU" sz="2400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</m:e>
                        </m:func>
                        <m:r>
                          <a:rPr lang="hu-HU" sz="2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hu-HU" sz="2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𝑮</m:t>
                        </m:r>
                        <m:r>
                          <a:rPr lang="hu-HU" sz="2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hu-HU" sz="2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hu-HU" sz="2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)∙</m:t>
                        </m:r>
                        <m:f>
                          <m:fPr>
                            <m:ctrlPr>
                              <a:rPr lang="hu-HU" sz="2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u-HU" sz="2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hu-HU" sz="2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𝑭</m:t>
                            </m:r>
                            <m:d>
                              <m:dPr>
                                <m:ctrlPr>
                                  <a:rPr lang="hu-HU" sz="2400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hu-HU" sz="2400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</m:den>
                        </m:f>
                        <m:r>
                          <a:rPr lang="hu-HU" sz="2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hu-HU" sz="2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𝑭</m:t>
                        </m:r>
                        <m:r>
                          <a:rPr lang="hu-HU" sz="2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′(</m:t>
                        </m:r>
                        <m:r>
                          <a:rPr lang="hu-HU" sz="2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hu-HU" sz="2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hu-HU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Szövegdoboz 25">
                <a:extLst>
                  <a:ext uri="{FF2B5EF4-FFF2-40B4-BE49-F238E27FC236}">
                    <a16:creationId xmlns:a16="http://schemas.microsoft.com/office/drawing/2014/main" id="{A4CCC24B-E51E-CEF1-E61B-D98B1FB94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923149"/>
                <a:ext cx="10965053" cy="599908"/>
              </a:xfrm>
              <a:prstGeom prst="rect">
                <a:avLst/>
              </a:prstGeom>
              <a:blipFill>
                <a:blip r:embed="rId2"/>
                <a:stretch>
                  <a:fillRect b="-102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Szövegdoboz 34">
                <a:extLst>
                  <a:ext uri="{FF2B5EF4-FFF2-40B4-BE49-F238E27FC236}">
                    <a16:creationId xmlns:a16="http://schemas.microsoft.com/office/drawing/2014/main" id="{B22FC5C2-6134-4822-ADE5-36DCEF1468C8}"/>
                  </a:ext>
                </a:extLst>
              </p:cNvPr>
              <p:cNvSpPr txBox="1"/>
              <p:nvPr/>
            </p:nvSpPr>
            <p:spPr>
              <a:xfrm>
                <a:off x="4597713" y="5276477"/>
                <a:ext cx="1981055" cy="2955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hu-HU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hu-HU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u-HU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)∙</m:t>
                      </m:r>
                      <m:sSup>
                        <m:sSupPr>
                          <m:ctrlPr>
                            <a:rPr lang="hu-HU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hu-HU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hu-HU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u-HU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hu-HU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  <m:d>
                            <m:dPr>
                              <m:ctrlPr>
                                <a:rPr lang="hu-HU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hu-HU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u-HU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Szövegdoboz 34">
                <a:extLst>
                  <a:ext uri="{FF2B5EF4-FFF2-40B4-BE49-F238E27FC236}">
                    <a16:creationId xmlns:a16="http://schemas.microsoft.com/office/drawing/2014/main" id="{B22FC5C2-6134-4822-ADE5-36DCEF1468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713" y="5276477"/>
                <a:ext cx="1981055" cy="295594"/>
              </a:xfrm>
              <a:prstGeom prst="rect">
                <a:avLst/>
              </a:prstGeom>
              <a:blipFill>
                <a:blip r:embed="rId3"/>
                <a:stretch>
                  <a:fillRect l="-1538" r="-308" b="-3125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Szövegdoboz 35">
                <a:extLst>
                  <a:ext uri="{FF2B5EF4-FFF2-40B4-BE49-F238E27FC236}">
                    <a16:creationId xmlns:a16="http://schemas.microsoft.com/office/drawing/2014/main" id="{515391B0-B0A6-0D88-99CB-E8E78D5A1939}"/>
                  </a:ext>
                </a:extLst>
              </p:cNvPr>
              <p:cNvSpPr txBox="1"/>
              <p:nvPr/>
            </p:nvSpPr>
            <p:spPr>
              <a:xfrm>
                <a:off x="6578768" y="5256350"/>
                <a:ext cx="7187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u-HU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hu-HU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′(</m:t>
                      </m:r>
                      <m:r>
                        <a:rPr lang="hu-HU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hu-HU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hu-HU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Szövegdoboz 35">
                <a:extLst>
                  <a:ext uri="{FF2B5EF4-FFF2-40B4-BE49-F238E27FC236}">
                    <a16:creationId xmlns:a16="http://schemas.microsoft.com/office/drawing/2014/main" id="{515391B0-B0A6-0D88-99CB-E8E78D5A19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8768" y="5256350"/>
                <a:ext cx="718723" cy="276999"/>
              </a:xfrm>
              <a:prstGeom prst="rect">
                <a:avLst/>
              </a:prstGeom>
              <a:blipFill>
                <a:blip r:embed="rId4"/>
                <a:stretch>
                  <a:fillRect t="-4348" r="-9322" b="-3043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Szövegdoboz 36">
                <a:extLst>
                  <a:ext uri="{FF2B5EF4-FFF2-40B4-BE49-F238E27FC236}">
                    <a16:creationId xmlns:a16="http://schemas.microsoft.com/office/drawing/2014/main" id="{0BF19566-2DBC-0D27-06D8-E5ACFBD81236}"/>
                  </a:ext>
                </a:extLst>
              </p:cNvPr>
              <p:cNvSpPr txBox="1"/>
              <p:nvPr/>
            </p:nvSpPr>
            <p:spPr>
              <a:xfrm>
                <a:off x="91788" y="5198939"/>
                <a:ext cx="9563902" cy="7383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hu-HU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hu-HU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hu-HU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  <m:r>
                                        <a:rPr lang="hu-HU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hu-HU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hu-HU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hu-HU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  <m:r>
                                    <a:rPr lang="hu-HU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hu-HU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hu-HU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hu-HU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hu-HU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hu-HU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hu-HU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hu-HU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u-HU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hu-HU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hu-HU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hu-HU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hu-HU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hu-HU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hu-HU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hu-HU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  <m:r>
                            <a:rPr lang="hu-HU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hu-HU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hu-HU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hu-HU" dirty="0"/>
              </a:p>
              <a:p>
                <a:endParaRPr lang="hu-HU" dirty="0"/>
              </a:p>
            </p:txBody>
          </p:sp>
        </mc:Choice>
        <mc:Fallback xmlns="">
          <p:sp>
            <p:nvSpPr>
              <p:cNvPr id="37" name="Szövegdoboz 36">
                <a:extLst>
                  <a:ext uri="{FF2B5EF4-FFF2-40B4-BE49-F238E27FC236}">
                    <a16:creationId xmlns:a16="http://schemas.microsoft.com/office/drawing/2014/main" id="{0BF19566-2DBC-0D27-06D8-E5ACFBD812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88" y="5198939"/>
                <a:ext cx="9563902" cy="7383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Szövegdoboz 37">
                <a:extLst>
                  <a:ext uri="{FF2B5EF4-FFF2-40B4-BE49-F238E27FC236}">
                    <a16:creationId xmlns:a16="http://schemas.microsoft.com/office/drawing/2014/main" id="{2400CF15-9271-AA33-4C7D-5794752451E7}"/>
                  </a:ext>
                </a:extLst>
              </p:cNvPr>
              <p:cNvSpPr txBox="1"/>
              <p:nvPr/>
            </p:nvSpPr>
            <p:spPr>
              <a:xfrm>
                <a:off x="3445164" y="5292173"/>
                <a:ext cx="7235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u-HU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</m:t>
                      </m:r>
                      <m:r>
                        <a:rPr lang="hu-HU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′(</m:t>
                      </m:r>
                      <m:r>
                        <a:rPr lang="hu-HU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hu-HU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hu-HU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8" name="Szövegdoboz 37">
                <a:extLst>
                  <a:ext uri="{FF2B5EF4-FFF2-40B4-BE49-F238E27FC236}">
                    <a16:creationId xmlns:a16="http://schemas.microsoft.com/office/drawing/2014/main" id="{2400CF15-9271-AA33-4C7D-5794752451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5164" y="5292173"/>
                <a:ext cx="723531" cy="276999"/>
              </a:xfrm>
              <a:prstGeom prst="rect">
                <a:avLst/>
              </a:prstGeom>
              <a:blipFill>
                <a:blip r:embed="rId6"/>
                <a:stretch>
                  <a:fillRect t="-6522" r="-9244" b="-3043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Szövegdoboz 38">
                <a:extLst>
                  <a:ext uri="{FF2B5EF4-FFF2-40B4-BE49-F238E27FC236}">
                    <a16:creationId xmlns:a16="http://schemas.microsoft.com/office/drawing/2014/main" id="{45FE655F-6FD8-E0C2-ECC6-2EF08B4240A3}"/>
                  </a:ext>
                </a:extLst>
              </p:cNvPr>
              <p:cNvSpPr txBox="1"/>
              <p:nvPr/>
            </p:nvSpPr>
            <p:spPr>
              <a:xfrm>
                <a:off x="4257368" y="5291112"/>
                <a:ext cx="2516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hu-HU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9" name="Szövegdoboz 38">
                <a:extLst>
                  <a:ext uri="{FF2B5EF4-FFF2-40B4-BE49-F238E27FC236}">
                    <a16:creationId xmlns:a16="http://schemas.microsoft.com/office/drawing/2014/main" id="{45FE655F-6FD8-E0C2-ECC6-2EF08B4240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368" y="5291112"/>
                <a:ext cx="251672" cy="276999"/>
              </a:xfrm>
              <a:prstGeom prst="rect">
                <a:avLst/>
              </a:prstGeom>
              <a:blipFill>
                <a:blip r:embed="rId7"/>
                <a:stretch>
                  <a:fillRect l="-11905" r="-14286" b="-444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Szövegdoboz 39">
            <a:extLst>
              <a:ext uri="{FF2B5EF4-FFF2-40B4-BE49-F238E27FC236}">
                <a16:creationId xmlns:a16="http://schemas.microsoft.com/office/drawing/2014/main" id="{C0BF90F4-04B2-D8D0-5A62-66FFCFCC9066}"/>
              </a:ext>
            </a:extLst>
          </p:cNvPr>
          <p:cNvSpPr txBox="1"/>
          <p:nvPr/>
        </p:nvSpPr>
        <p:spPr>
          <a:xfrm>
            <a:off x="1545891" y="6123836"/>
            <a:ext cx="9674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Mint látható, a két módszerrel kapott eredmény azonos, tehát a „Varga-féle módszer” helyes!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églalap 40">
                <a:extLst>
                  <a:ext uri="{FF2B5EF4-FFF2-40B4-BE49-F238E27FC236}">
                    <a16:creationId xmlns:a16="http://schemas.microsoft.com/office/drawing/2014/main" id="{87B0C34D-2D2B-33E1-5156-D87DA12E8A2F}"/>
                  </a:ext>
                </a:extLst>
              </p:cNvPr>
              <p:cNvSpPr/>
              <p:nvPr/>
            </p:nvSpPr>
            <p:spPr>
              <a:xfrm>
                <a:off x="1689582" y="3532399"/>
                <a:ext cx="7797318" cy="931227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hu-HU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hu-HU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hu-HU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u-HU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hu-HU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hu-HU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hu-HU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hu-HU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  <m:r>
                          <a:rPr lang="hu-HU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hu-HU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hu-HU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hu-HU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hu-HU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hu-HU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hu-HU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hu-HU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hu-HU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hu-HU" sz="2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hu-HU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  <m:d>
                          <m:dPr>
                            <m:ctrlPr>
                              <a:rPr lang="hu-HU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u-HU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hu-HU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hu-HU" sz="2400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u-HU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hu-HU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hu-HU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hu-HU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)∙</m:t>
                    </m:r>
                    <m:sSup>
                      <m:sSupPr>
                        <m:ctrlPr>
                          <a:rPr lang="hu-HU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hu-HU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u-HU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hu-HU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hu-HU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hu-HU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hu-HU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  <m:d>
                          <m:dPr>
                            <m:ctrlPr>
                              <a:rPr lang="hu-HU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u-HU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hu-HU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hu-HU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hu-HU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  <m:r>
                      <a:rPr lang="hu-HU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′(</m:t>
                    </m:r>
                    <m:r>
                      <a:rPr lang="hu-HU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hu-HU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hu-HU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hu-HU" dirty="0"/>
              </a:p>
            </p:txBody>
          </p:sp>
        </mc:Choice>
        <mc:Fallback xmlns="">
          <p:sp>
            <p:nvSpPr>
              <p:cNvPr id="41" name="Téglalap 40">
                <a:extLst>
                  <a:ext uri="{FF2B5EF4-FFF2-40B4-BE49-F238E27FC236}">
                    <a16:creationId xmlns:a16="http://schemas.microsoft.com/office/drawing/2014/main" id="{87B0C34D-2D2B-33E1-5156-D87DA12E8A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582" y="3532399"/>
                <a:ext cx="7797318" cy="9312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églalap 41">
            <a:extLst>
              <a:ext uri="{FF2B5EF4-FFF2-40B4-BE49-F238E27FC236}">
                <a16:creationId xmlns:a16="http://schemas.microsoft.com/office/drawing/2014/main" id="{85C62826-24C6-E4E4-9848-0CA55DC48C88}"/>
              </a:ext>
            </a:extLst>
          </p:cNvPr>
          <p:cNvSpPr/>
          <p:nvPr/>
        </p:nvSpPr>
        <p:spPr>
          <a:xfrm>
            <a:off x="1437613" y="5168367"/>
            <a:ext cx="7372467" cy="52676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899E408C-DF03-D5B6-7326-281F703D80FE}"/>
              </a:ext>
            </a:extLst>
          </p:cNvPr>
          <p:cNvSpPr txBox="1"/>
          <p:nvPr/>
        </p:nvSpPr>
        <p:spPr>
          <a:xfrm>
            <a:off x="91788" y="4581625"/>
            <a:ext cx="8561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Deriválás  a Varga-féle módszerrel</a:t>
            </a:r>
          </a:p>
        </p:txBody>
      </p:sp>
    </p:spTree>
    <p:extLst>
      <p:ext uri="{BB962C8B-B14F-4D97-AF65-F5344CB8AC3E}">
        <p14:creationId xmlns:p14="http://schemas.microsoft.com/office/powerpoint/2010/main" val="145276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:a16="http://schemas.microsoft.com/office/drawing/2014/main" id="{7864E759-FECD-F705-868B-228B9CC7105C}"/>
              </a:ext>
            </a:extLst>
          </p:cNvPr>
          <p:cNvSpPr txBox="1"/>
          <p:nvPr/>
        </p:nvSpPr>
        <p:spPr>
          <a:xfrm>
            <a:off x="1353486" y="0"/>
            <a:ext cx="9673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módszer bemutatásával kapcsolatos videók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F91CFE3F-1301-5A62-DAB0-F627FDC01C50}"/>
              </a:ext>
            </a:extLst>
          </p:cNvPr>
          <p:cNvSpPr txBox="1"/>
          <p:nvPr/>
        </p:nvSpPr>
        <p:spPr>
          <a:xfrm>
            <a:off x="94180" y="646331"/>
            <a:ext cx="12097820" cy="46003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2800" b="1" kern="10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videókat készítette: </a:t>
            </a:r>
            <a:r>
              <a:rPr lang="hu-HU" sz="2800" i="1" u="sng" dirty="0" err="1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Bökényi</a:t>
            </a:r>
            <a:r>
              <a:rPr lang="hu-HU" sz="2800" i="1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 Gergely</a:t>
            </a:r>
            <a:r>
              <a:rPr lang="hu-HU" sz="2800" i="1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2800" b="1" kern="10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-Matematikatanár, VÁC, 2024. márc.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2800" b="1" kern="1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1.A módszer bemutatása egyszerűbb példákkal: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32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https://youtu.be/j-fL_faPKqI</a:t>
            </a:r>
            <a:endParaRPr lang="hu-HU" sz="3200" u="sng" kern="100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2800" b="1" kern="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A módszer bizonyítása: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3200" u="sng" kern="100" dirty="0">
                <a:solidFill>
                  <a:srgbClr val="0563C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https://youtu.be/jJU3kQpMgdo</a:t>
            </a:r>
            <a:endParaRPr lang="hu-HU" sz="3200" u="sng" kern="100" dirty="0">
              <a:solidFill>
                <a:srgbClr val="0563C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2800" b="1" kern="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3.A módszer alkalmazásának bemutatása összetettebb függvények esetén: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2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https://youtu.be/TM80u_-D28Q</a:t>
            </a:r>
            <a:r>
              <a:rPr lang="hu-H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r>
              <a:rPr lang="hu-HU" sz="28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----------------------------------------------------------------------------------------------------</a:t>
            </a:r>
            <a:endParaRPr lang="hu-HU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540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650170D8-9797-65BF-E3D5-AD72475D6A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417" y="281943"/>
            <a:ext cx="10067257" cy="4809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648255"/>
      </p:ext>
    </p:extLst>
  </p:cSld>
  <p:clrMapOvr>
    <a:masterClrMapping/>
  </p:clrMapOvr>
</p:sld>
</file>

<file path=ppt/theme/theme1.xml><?xml version="1.0" encoding="utf-8"?>
<a:theme xmlns:a="http://schemas.openxmlformats.org/drawingml/2006/main" name="eseményalgebra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atekoktato">
      <a:majorFont>
        <a:latin typeface="Lucida Handwriting"/>
        <a:ea typeface=""/>
        <a:cs typeface=""/>
      </a:majorFont>
      <a:minorFont>
        <a:latin typeface="Lucida Handwritin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axiómák1</Template>
  <TotalTime>69701</TotalTime>
  <Words>503</Words>
  <Application>Microsoft Office PowerPoint</Application>
  <PresentationFormat>Szélesvásznú</PresentationFormat>
  <Paragraphs>45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2</vt:i4>
      </vt:variant>
      <vt:variant>
        <vt:lpstr>Diacímek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Lucida Handwriting</vt:lpstr>
      <vt:lpstr>Symbol</vt:lpstr>
      <vt:lpstr>Times New Roman</vt:lpstr>
      <vt:lpstr>eseményalgebra1</vt:lpstr>
      <vt:lpstr>Egyéni tervezés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Bokenyi</dc:creator>
  <cp:lastModifiedBy>János Varga</cp:lastModifiedBy>
  <cp:revision>370</cp:revision>
  <dcterms:created xsi:type="dcterms:W3CDTF">2014-02-08T22:53:35Z</dcterms:created>
  <dcterms:modified xsi:type="dcterms:W3CDTF">2024-06-15T17:32:28Z</dcterms:modified>
</cp:coreProperties>
</file>